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75" r:id="rId10"/>
    <p:sldId id="261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2" r:id="rId19"/>
    <p:sldId id="270" r:id="rId20"/>
    <p:sldId id="280" r:id="rId21"/>
    <p:sldId id="283" r:id="rId22"/>
    <p:sldId id="277" r:id="rId23"/>
    <p:sldId id="278" r:id="rId24"/>
    <p:sldId id="279" r:id="rId25"/>
    <p:sldId id="272" r:id="rId26"/>
    <p:sldId id="273" r:id="rId27"/>
    <p:sldId id="274" r:id="rId28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653" autoAdjust="0"/>
  </p:normalViewPr>
  <p:slideViewPr>
    <p:cSldViewPr>
      <p:cViewPr varScale="1">
        <p:scale>
          <a:sx n="69" d="100"/>
          <a:sy n="69" d="100"/>
        </p:scale>
        <p:origin x="1858" y="6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6146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614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8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81403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ea typeface="Microsoft YaHei" panose="020B0503020204020204" pitchFamily="34" charset="-122"/>
              </a:rPr>
              <a:t>Doing masters by research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err="1" smtClean="0">
                <a:ea typeface="Microsoft YaHei" panose="020B0503020204020204" pitchFamily="34" charset="-122"/>
              </a:rPr>
              <a:t>Avn</a:t>
            </a:r>
            <a:r>
              <a:rPr lang="en-ZA" altLang="en-US" dirty="0" smtClean="0">
                <a:ea typeface="Microsoft YaHei" panose="020B0503020204020204" pitchFamily="34" charset="-122"/>
              </a:rPr>
              <a:t> supervisor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Jan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Vlok</a:t>
            </a:r>
            <a:r>
              <a:rPr lang="en-ZA" altLang="en-US" dirty="0" smtClean="0">
                <a:ea typeface="Microsoft YaHei" panose="020B0503020204020204" pitchFamily="34" charset="-122"/>
              </a:rPr>
              <a:t> botanist lot of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exp</a:t>
            </a:r>
            <a:r>
              <a:rPr lang="en-ZA" altLang="en-US" dirty="0" smtClean="0">
                <a:ea typeface="Microsoft YaHei" panose="020B0503020204020204" pitchFamily="34" charset="-122"/>
              </a:rPr>
              <a:t> in my study area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0:25</a:t>
            </a:r>
            <a:endParaRPr lang="en-ZA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999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:45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While the results are visually compelling, w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e 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wanted to compare to a independent ref and one closer to res of NGI.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SPOT as independent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5349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:40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Comparison,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colour-infrared NGI mosaic to concurrent SPOT surface refl.  Very similar.  Considering simplicity of method is very good result, better than other </a:t>
            </a:r>
            <a:r>
              <a:rPr lang="en-ZA" altLang="en-US" baseline="0" dirty="0" err="1" smtClean="0">
                <a:ea typeface="Microsoft YaHei" panose="020B0503020204020204" pitchFamily="34" charset="-122"/>
              </a:rPr>
              <a:t>est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methods.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baseline="0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baseline="0" dirty="0" smtClean="0">
                <a:ea typeface="Microsoft YaHei" panose="020B0503020204020204" pitchFamily="34" charset="-122"/>
              </a:rPr>
              <a:t>While SPOT is known to have its own calibration challenges, the similarity of these is strong indication that something is working well.</a:t>
            </a:r>
            <a:endParaRPr lang="en-ZA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Quantitative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rs</a:t>
            </a:r>
            <a:r>
              <a:rPr lang="en-ZA" altLang="en-US" dirty="0" smtClean="0">
                <a:ea typeface="Microsoft YaHei" panose="020B0503020204020204" pitchFamily="34" charset="-122"/>
              </a:rPr>
              <a:t> on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eerial</a:t>
            </a:r>
            <a:r>
              <a:rPr lang="en-ZA" altLang="en-US" dirty="0" smtClean="0">
                <a:ea typeface="Microsoft YaHei" panose="020B0503020204020204" pitchFamily="34" charset="-122"/>
              </a:rPr>
              <a:t> imagery of large scales still fairly uncommon mainly due to calibration issues, methods struggle to generalise over spatial/temporal,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recurring theme in </a:t>
            </a:r>
            <a:r>
              <a:rPr lang="en-ZA" altLang="en-US" baseline="0" dirty="0" err="1" smtClean="0">
                <a:ea typeface="Microsoft YaHei" panose="020B0503020204020204" pitchFamily="34" charset="-122"/>
              </a:rPr>
              <a:t>rs</a:t>
            </a:r>
            <a:endParaRPr lang="en-ZA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Hope this will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help </a:t>
            </a:r>
            <a:r>
              <a:rPr lang="en-ZA" altLang="en-US" dirty="0" smtClean="0">
                <a:ea typeface="Microsoft YaHei" panose="020B0503020204020204" pitchFamily="34" charset="-122"/>
              </a:rPr>
              <a:t>open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up NGI imagery to other </a:t>
            </a:r>
            <a:r>
              <a:rPr lang="en-ZA" altLang="en-US" baseline="0" dirty="0" err="1" smtClean="0">
                <a:ea typeface="Microsoft YaHei" panose="020B0503020204020204" pitchFamily="34" charset="-122"/>
              </a:rPr>
              <a:t>rs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, as it is valuable source of info that has been underutilised</a:t>
            </a:r>
          </a:p>
        </p:txBody>
      </p:sp>
    </p:spTree>
    <p:extLst>
      <p:ext uri="{BB962C8B-B14F-4D97-AF65-F5344CB8AC3E}">
        <p14:creationId xmlns:p14="http://schemas.microsoft.com/office/powerpoint/2010/main" val="263255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Bright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spot is hot spot, </a:t>
            </a:r>
            <a:r>
              <a:rPr lang="en-ZA" altLang="en-US" baseline="0" dirty="0" err="1" smtClean="0">
                <a:ea typeface="Microsoft YaHei" panose="020B0503020204020204" pitchFamily="34" charset="-122"/>
              </a:rPr>
              <a:t>refl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of sun that happens in certain terrains.  Not real and </a:t>
            </a:r>
            <a:r>
              <a:rPr lang="en-ZA" altLang="en-US" baseline="0" dirty="0" err="1" smtClean="0">
                <a:ea typeface="Microsoft YaHei" panose="020B0503020204020204" pitchFamily="34" charset="-122"/>
              </a:rPr>
              <a:t>eg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of BRDF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.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baseline="0" dirty="0" smtClean="0">
                <a:ea typeface="Microsoft YaHei" panose="020B0503020204020204" pitchFamily="34" charset="-122"/>
              </a:rPr>
              <a:t>0:30</a:t>
            </a:r>
            <a:endParaRPr lang="en-ZA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1443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:45</a:t>
            </a:r>
            <a:endParaRPr lang="en-ZA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28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Departments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trimble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device</a:t>
            </a: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Representative (degradation, geology, habitat)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0:50</a:t>
            </a: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51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Supervised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classification, ground truth for training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baseline="0" dirty="0" smtClean="0">
                <a:ea typeface="Microsoft YaHei" panose="020B0503020204020204" pitchFamily="34" charset="-122"/>
              </a:rPr>
              <a:t>Found traditional fs was sensitive to correlation amongst features, devised a way that was robust to this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baseline="0" dirty="0" smtClean="0">
                <a:ea typeface="Microsoft YaHei" panose="020B0503020204020204" pitchFamily="34" charset="-122"/>
              </a:rPr>
              <a:t>All </a:t>
            </a:r>
            <a:r>
              <a:rPr lang="en-ZA" altLang="en-US" baseline="0" dirty="0" err="1" smtClean="0">
                <a:ea typeface="Microsoft YaHei" panose="020B0503020204020204" pitchFamily="34" charset="-122"/>
              </a:rPr>
              <a:t>clfrs</a:t>
            </a:r>
            <a:r>
              <a:rPr lang="en-ZA" altLang="en-US" baseline="0" dirty="0" smtClean="0">
                <a:ea typeface="Microsoft YaHei" panose="020B0503020204020204" pitchFamily="34" charset="-122"/>
              </a:rPr>
              <a:t> performed similarly, suggesting good features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baseline="0" dirty="0" smtClean="0">
                <a:ea typeface="Microsoft YaHei" panose="020B0503020204020204" pitchFamily="34" charset="-122"/>
              </a:rPr>
              <a:t>Processing times are long for VHR imagery so a lot of emphasis was placed computational speed in features that were used and classifier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baseline="0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baseline="0" dirty="0" smtClean="0">
                <a:ea typeface="Microsoft YaHei" panose="020B0503020204020204" pitchFamily="34" charset="-122"/>
              </a:rPr>
              <a:t>1:40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Wanted </a:t>
            </a:r>
            <a:r>
              <a:rPr lang="en-ZA" altLang="en-US" dirty="0">
                <a:ea typeface="Microsoft YaHei" panose="020B0503020204020204" pitchFamily="34" charset="-122"/>
              </a:rPr>
              <a:t>an idea if imagery calibrated would it be possible to classify </a:t>
            </a:r>
            <a:r>
              <a:rPr lang="en-ZA" altLang="en-US" dirty="0" err="1"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ea typeface="Microsoft YaHei" panose="020B0503020204020204" pitchFamily="34" charset="-122"/>
              </a:rPr>
              <a:t>.</a:t>
            </a:r>
          </a:p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ea typeface="Microsoft YaHei" panose="020B0503020204020204" pitchFamily="34" charset="-122"/>
              </a:rPr>
              <a:t>1:20</a:t>
            </a:r>
          </a:p>
        </p:txBody>
      </p:sp>
    </p:spTree>
    <p:extLst>
      <p:ext uri="{BB962C8B-B14F-4D97-AF65-F5344CB8AC3E}">
        <p14:creationId xmlns:p14="http://schemas.microsoft.com/office/powerpoint/2010/main" val="1134579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Performance on image ground truth</a:t>
            </a:r>
            <a:r>
              <a:rPr lang="en-ZA" baseline="0" dirty="0" smtClean="0"/>
              <a:t> extremely good – 3.57% overall error.  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dirty="0" smtClean="0"/>
              <a:t>Performance on field ground truth</a:t>
            </a:r>
            <a:r>
              <a:rPr lang="en-ZA" baseline="0" dirty="0" smtClean="0"/>
              <a:t> good – 5.85%.  Tendency to </a:t>
            </a:r>
            <a:r>
              <a:rPr lang="en-ZA" baseline="0" dirty="0" err="1" smtClean="0"/>
              <a:t>overest</a:t>
            </a:r>
            <a:r>
              <a:rPr lang="en-ZA" baseline="0" dirty="0" smtClean="0"/>
              <a:t> in densely veg areas and </a:t>
            </a:r>
            <a:r>
              <a:rPr lang="en-ZA" baseline="0" dirty="0" err="1" smtClean="0"/>
              <a:t>underest</a:t>
            </a:r>
            <a:r>
              <a:rPr lang="en-ZA" baseline="0" dirty="0" smtClean="0"/>
              <a:t> in more arid / degraded areas.  But accurate and useful nevertheless.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baseline="0" dirty="0" err="1" smtClean="0"/>
              <a:t>Clfr</a:t>
            </a:r>
            <a:r>
              <a:rPr lang="en-ZA" baseline="0" dirty="0" smtClean="0"/>
              <a:t> beats expert estimates from images.  All things considered, I’m very happy with these results.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lang="en-ZA" baseline="0" dirty="0" smtClean="0"/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baseline="0" dirty="0" smtClean="0"/>
              <a:t>1:20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lang="en-ZA" baseline="0" dirty="0" smtClean="0"/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baseline="0" dirty="0" smtClean="0"/>
              <a:t>Some error present in ground truth itself as was an estimate,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ZA" baseline="0" dirty="0" smtClean="0"/>
              <a:t>Difference in error suggests image ground truth not that </a:t>
            </a:r>
            <a:r>
              <a:rPr lang="en-ZA" baseline="0" dirty="0" err="1" smtClean="0"/>
              <a:t>repr</a:t>
            </a:r>
            <a:r>
              <a:rPr lang="en-ZA" baseline="0" dirty="0" smtClean="0"/>
              <a:t> of field ground truth.  Not v surprising as image areas were chosen where certainty as to class which means more challenging </a:t>
            </a:r>
            <a:r>
              <a:rPr lang="en-ZA" baseline="0" dirty="0" err="1" smtClean="0"/>
              <a:t>eg’s</a:t>
            </a:r>
            <a:r>
              <a:rPr lang="en-ZA" baseline="0" dirty="0" smtClean="0"/>
              <a:t> omitted 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301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Figure show example results. 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RH 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images display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prob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that a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pix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is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(white = 100%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prob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, black 0%).  Have checked with Jan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Vlok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that these images are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thicket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60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Groenfontein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,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shale, moderate – sever degradation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308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Matjiesvlei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,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shale, pristine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478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Fynbos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mosaic area,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prev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farm quite degraded, sandstone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Figure 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show example results. RH images display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prob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that a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pix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is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(white = 100%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prob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, black 0%).  Have checked with Jan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Vlok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that these images are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thicket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0:50</a:t>
            </a:r>
          </a:p>
        </p:txBody>
      </p:sp>
    </p:spTree>
    <p:extLst>
      <p:ext uri="{BB962C8B-B14F-4D97-AF65-F5344CB8AC3E}">
        <p14:creationId xmlns:p14="http://schemas.microsoft.com/office/powerpoint/2010/main" val="15688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Start with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ack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GIB (internship) 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funding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Help from many other </a:t>
            </a: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ppl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</a:t>
            </a: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esp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in sourcing the imagery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Collaborating Jan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Vlok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botanist expertise in my study area, does some work in field of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spekboom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restoration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My supervisor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0:15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836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Grootkop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.  </a:t>
            </a: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Succ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.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Karoo mosaic.  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Close to </a:t>
            </a:r>
            <a:r>
              <a:rPr lang="en-ZA" altLang="en-US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Oudtshoorn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,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parts quite degraded, . 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Enon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conglomerate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788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2:00 from 5 slides back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Close-up 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showing boundary of classified area.  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Dark blobs are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Euclea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and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Pappea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 trees and should be excluded</a:t>
            </a:r>
          </a:p>
        </p:txBody>
      </p:sp>
    </p:spTree>
    <p:extLst>
      <p:ext uri="{BB962C8B-B14F-4D97-AF65-F5344CB8AC3E}">
        <p14:creationId xmlns:p14="http://schemas.microsoft.com/office/powerpoint/2010/main" val="668717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>
                <a:latin typeface="Calibri" panose="020F0502020204030204" pitchFamily="34" charset="0"/>
                <a:ea typeface="Microsoft YaHei" panose="020B0503020204020204" pitchFamily="34" charset="-122"/>
              </a:rPr>
              <a:t>Mostly new calib references</a:t>
            </a:r>
          </a:p>
        </p:txBody>
      </p:sp>
    </p:spTree>
    <p:extLst>
      <p:ext uri="{BB962C8B-B14F-4D97-AF65-F5344CB8AC3E}">
        <p14:creationId xmlns:p14="http://schemas.microsoft.com/office/powerpoint/2010/main" val="2629467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1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4225588" y="-11796713"/>
            <a:ext cx="16651288" cy="124904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06888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Some </a:t>
            </a:r>
            <a:r>
              <a:rPr lang="en-GB" altLang="en-US" dirty="0">
                <a:ea typeface="Microsoft YaHei" panose="020B0503020204020204" pitchFamily="34" charset="-122"/>
              </a:rPr>
              <a:t>background on motivation for my </a:t>
            </a:r>
            <a:r>
              <a:rPr lang="en-GB" altLang="en-US" dirty="0" smtClean="0">
                <a:ea typeface="Microsoft YaHei" panose="020B0503020204020204" pitchFamily="34" charset="-122"/>
              </a:rPr>
              <a:t>research.</a:t>
            </a:r>
            <a:endParaRPr lang="en-GB" altLang="en-US" dirty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dirty="0" smtClean="0">
                <a:ea typeface="Microsoft YaHei" panose="020B0503020204020204" pitchFamily="34" charset="-122"/>
              </a:rPr>
              <a:t> thicket has been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irreversibly degraded by overgrazing throughout its range E Cape and Little 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Karoo  FENCELINE CONTRAST!!!</a:t>
            </a:r>
            <a:endParaRPr lang="en-GB" altLang="en-US" baseline="0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baseline="0" dirty="0" smtClean="0">
                <a:ea typeface="Microsoft YaHei" panose="020B0503020204020204" pitchFamily="34" charset="-122"/>
              </a:rPr>
              <a:t>Active restoration has number of benefits, </a:t>
            </a:r>
            <a:r>
              <a:rPr lang="en-GB" altLang="en-US" baseline="0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acts as nurse plant creates fertile </a:t>
            </a:r>
            <a:r>
              <a:rPr lang="en-GB" altLang="en-US" baseline="0" dirty="0" err="1" smtClean="0">
                <a:ea typeface="Microsoft YaHei" panose="020B0503020204020204" pitchFamily="34" charset="-122"/>
              </a:rPr>
              <a:t>env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for other plants to re-</a:t>
            </a:r>
            <a:r>
              <a:rPr lang="en-GB" altLang="en-US" baseline="0" dirty="0" err="1" smtClean="0">
                <a:ea typeface="Microsoft YaHei" panose="020B0503020204020204" pitchFamily="34" charset="-122"/>
              </a:rPr>
              <a:t>est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in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baseline="0" dirty="0" smtClean="0">
                <a:ea typeface="Microsoft YaHei" panose="020B0503020204020204" pitchFamily="34" charset="-122"/>
              </a:rPr>
              <a:t>Very effective at absorbing CO2, potentially gen income through trading cc’s, improves soil quality, water retention, gen employment</a:t>
            </a: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I imagine </a:t>
            </a:r>
            <a:r>
              <a:rPr lang="en-GB" altLang="en-US" dirty="0" err="1" smtClean="0">
                <a:ea typeface="Microsoft YaHei" panose="020B0503020204020204" pitchFamily="34" charset="-122"/>
              </a:rPr>
              <a:t>ppl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are quite familiar with situation of </a:t>
            </a:r>
            <a:r>
              <a:rPr lang="en-GB" altLang="en-US" baseline="0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baseline="0" dirty="0" smtClean="0">
                <a:ea typeface="Microsoft YaHei" panose="020B0503020204020204" pitchFamily="34" charset="-122"/>
              </a:rPr>
              <a:t> being degraded &amp; lot of interest in restoration. 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baseline="0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ea typeface="Microsoft YaHei" panose="020B0503020204020204" pitchFamily="34" charset="-122"/>
              </a:rPr>
              <a:t>Canopy cover is a first step towards biomass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est</a:t>
            </a:r>
            <a:r>
              <a:rPr lang="en-ZA" altLang="en-US" dirty="0" smtClean="0">
                <a:ea typeface="Microsoft YaHei" panose="020B0503020204020204" pitchFamily="34" charset="-122"/>
              </a:rPr>
              <a:t> from RS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1:10000 translates to ~1m pixel res i.e. VHR imagery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Canopy cover maps currently made manually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Microsoft YaHei" panose="020B0503020204020204" pitchFamily="34" charset="-122"/>
              </a:rPr>
              <a:t>2:10</a:t>
            </a: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dirty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ea typeface="Microsoft YaHei" panose="020B0503020204020204" pitchFamily="34" charset="-122"/>
              </a:rPr>
              <a:t>[</a:t>
            </a:r>
            <a:r>
              <a:rPr lang="en-GB" altLang="en-US" dirty="0" err="1">
                <a:ea typeface="Microsoft YaHei" panose="020B0503020204020204" pitchFamily="34" charset="-122"/>
              </a:rPr>
              <a:t>Spekboom</a:t>
            </a:r>
            <a:r>
              <a:rPr lang="en-GB" altLang="en-US" dirty="0">
                <a:ea typeface="Microsoft YaHei" panose="020B0503020204020204" pitchFamily="34" charset="-122"/>
              </a:rPr>
              <a:t> is very effective at storing carbon compared to other arid region vegetation (Mills et al. 2005).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err="1">
                <a:ea typeface="Microsoft YaHei" panose="020B0503020204020204" pitchFamily="34" charset="-122"/>
              </a:rPr>
              <a:t>Spekboom</a:t>
            </a:r>
            <a:r>
              <a:rPr lang="en-GB" altLang="en-US" dirty="0">
                <a:ea typeface="Microsoft YaHei" panose="020B0503020204020204" pitchFamily="34" charset="-122"/>
              </a:rPr>
              <a:t> restoration can be funded by trading carbon credits on the international carbon market (Marais, Cowling &amp; Powell 2009).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ea typeface="Microsoft YaHei" panose="020B0503020204020204" pitchFamily="34" charset="-122"/>
              </a:rPr>
              <a:t>Restoration helps provide ecosystem services and employment in impoverished areas (Mills &amp; Cowling 2006).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ea typeface="Microsoft YaHei" panose="020B0503020204020204" pitchFamily="34" charset="-122"/>
              </a:rPr>
              <a:t>Restoration research and pilot studies are underway.]</a:t>
            </a:r>
          </a:p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>
                <a:ea typeface="Microsoft YaHei" panose="020B0503020204020204" pitchFamily="34" charset="-122"/>
              </a:rPr>
              <a:t>Monitoring currently done manually by expert.  Subjective, expensive over large areas</a:t>
            </a:r>
            <a:r>
              <a:rPr lang="en-GB" altLang="en-US" dirty="0" smtClean="0">
                <a:ea typeface="Microsoft YaHei" panose="020B0503020204020204" pitchFamily="34" charset="-122"/>
              </a:rPr>
              <a:t>.</a:t>
            </a:r>
            <a:endParaRPr lang="en-GB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88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In </a:t>
            </a: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choosing project I wanted something of practical relevance and use.  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Suggested to me by Jan </a:t>
            </a:r>
            <a:r>
              <a:rPr lang="en-ZA" altLang="en-US" dirty="0" err="1">
                <a:latin typeface="Calibri" panose="020F0502020204030204" pitchFamily="34" charset="0"/>
                <a:ea typeface="Microsoft YaHei" panose="020B0503020204020204" pitchFamily="34" charset="-122"/>
              </a:rPr>
              <a:t>Vlok</a:t>
            </a: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NGI only practical option,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other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ppl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produce high res imagery but v expensive.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en-US" baseline="0" dirty="0" smtClean="0">
                <a:ea typeface="Microsoft YaHei" panose="020B0503020204020204" pitchFamily="34" charset="-122"/>
              </a:rPr>
              <a:t>Too much to cover in one presentation, focus on calibration &amp; leaving out a lot of detail in development of classification</a:t>
            </a: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lang="en-GB" altLang="en-US" baseline="0" dirty="0" smtClean="0">
              <a:ea typeface="Microsoft YaHei" panose="020B0503020204020204" pitchFamily="34" charset="-122"/>
            </a:endParaRPr>
          </a:p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altLang="en-US" baseline="0" dirty="0" smtClean="0">
                <a:ea typeface="Microsoft YaHei" panose="020B0503020204020204" pitchFamily="34" charset="-122"/>
              </a:rPr>
              <a:t>0:50</a:t>
            </a:r>
            <a:endParaRPr lang="en-GB" altLang="en-US" baseline="0" dirty="0" smtClean="0"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Academically some aspects of problem make it quite interesting. i.e. 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Speak a bit of rationale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1.40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78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Recently have reduced study area as working with imagery for whole of study area was time consuming – give figures – 1 job of calibrated imagery = 400GB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Not practical to test methods on such a large volume of data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Reduced area still presents challenging calibration/classification problem.  Methods developed for reduced area will still be applicable to larger area.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1:00</a:t>
            </a: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1.45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72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9 of 10 habitat types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Degradation </a:t>
            </a: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mapping study at much coarser</a:t>
            </a:r>
            <a:r>
              <a:rPr lang="en-GB" sz="1200" kern="1200" baseline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res + </a:t>
            </a:r>
            <a:r>
              <a:rPr lang="en-GB" sz="1200" kern="1200" baseline="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jv’s</a:t>
            </a:r>
            <a:r>
              <a:rPr lang="en-GB" sz="1200" kern="1200" baseline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veg map</a:t>
            </a:r>
            <a:endParaRPr lang="en-GB" sz="1200" kern="12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It consists of four different aerial survey jobs flown at different times and thus still poses a challenging calibration problem.   2000</a:t>
            </a:r>
            <a:r>
              <a:rPr lang="en-GB" sz="1200" kern="1200" baseline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individual images.</a:t>
            </a:r>
            <a:endParaRPr lang="en-GB" sz="1200" kern="12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*** It </a:t>
            </a:r>
            <a:r>
              <a:rPr lang="en-GB" sz="120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also includes examples of all the different biomes and nine of the ten habitat types supporting </a:t>
            </a:r>
            <a:r>
              <a:rPr lang="en-GB" sz="1200" i="1" kern="12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Spekboom</a:t>
            </a:r>
            <a:endParaRPr lang="en-GB" sz="1200" i="1" kern="12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1200" i="1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0:40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0:55</a:t>
            </a: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>
                <a:latin typeface="Calibri" panose="020F0502020204030204" pitchFamily="34" charset="0"/>
                <a:ea typeface="Microsoft YaHei" panose="020B0503020204020204" pitchFamily="34" charset="-122"/>
              </a:rPr>
              <a:t>1.45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10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2:30</a:t>
            </a:r>
            <a:endParaRPr lang="en-US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First step was to</a:t>
            </a:r>
            <a:r>
              <a:rPr lang="en-US" baseline="0" dirty="0" smtClean="0"/>
              <a:t> obtain calibrated imagery</a:t>
            </a:r>
            <a:r>
              <a:rPr lang="en-US" baseline="0" dirty="0" smtClean="0"/>
              <a:t>.  NGI free but no radiometric calibration which is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for quantitative </a:t>
            </a:r>
            <a:r>
              <a:rPr lang="en-US" baseline="0" dirty="0" err="1" smtClean="0"/>
              <a:t>rs</a:t>
            </a:r>
            <a:r>
              <a:rPr lang="en-US" baseline="0" dirty="0" smtClean="0"/>
              <a:t>.  Radiometric = </a:t>
            </a:r>
            <a:r>
              <a:rPr lang="en-US" baseline="0" dirty="0" err="1" smtClean="0"/>
              <a:t>colour</a:t>
            </a:r>
            <a:r>
              <a:rPr lang="en-US" baseline="0" dirty="0" smtClean="0"/>
              <a:t> / spectral content.  For quantitative </a:t>
            </a:r>
            <a:r>
              <a:rPr lang="en-US" baseline="0" dirty="0" err="1" smtClean="0"/>
              <a:t>rs</a:t>
            </a:r>
            <a:r>
              <a:rPr lang="en-US" baseline="0" dirty="0" smtClean="0"/>
              <a:t> we want to reduce spatial / temporal variations as far as possible.  </a:t>
            </a:r>
            <a:r>
              <a:rPr lang="en-US" b="1" baseline="0" dirty="0" smtClean="0"/>
              <a:t>4 survey jobs of ~ 2000 images in total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baseline="0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aseline="0" dirty="0" smtClean="0"/>
              <a:t>Existing techniques for </a:t>
            </a:r>
            <a:r>
              <a:rPr lang="en-US" b="1" baseline="0" dirty="0" smtClean="0"/>
              <a:t>mosaics of aerial imagery</a:t>
            </a:r>
            <a:r>
              <a:rPr lang="en-US" baseline="0" dirty="0" smtClean="0"/>
              <a:t>…  (aerial imagery has special needs)</a:t>
            </a:r>
            <a:endParaRPr lang="en-US" baseline="0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Radiometric</a:t>
            </a:r>
            <a:r>
              <a:rPr lang="en-GB" baseline="0" dirty="0" smtClean="0"/>
              <a:t> means spectral content or colour.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aseline="0" dirty="0" smtClean="0"/>
              <a:t>Recurring theme in literature around problems, extending methods over space and time which is partially calibration issue.</a:t>
            </a:r>
            <a:endParaRPr lang="en-GB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Effects that result in radiometric</a:t>
            </a:r>
            <a:r>
              <a:rPr lang="en-GB" baseline="0" dirty="0" smtClean="0"/>
              <a:t> variation are </a:t>
            </a:r>
            <a:r>
              <a:rPr lang="en-GB" baseline="0" dirty="0" err="1" smtClean="0"/>
              <a:t>phsyically</a:t>
            </a:r>
            <a:r>
              <a:rPr lang="en-GB" baseline="0" dirty="0" smtClean="0"/>
              <a:t> complex and difficult to simulate and quantify.</a:t>
            </a:r>
            <a:endParaRPr lang="en-GB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Absolute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meas</a:t>
            </a:r>
            <a:r>
              <a:rPr lang="en-GB" baseline="0" dirty="0" smtClean="0"/>
              <a:t> not strictly necessary, so long as consistent can be relative but absolute useful for combining / comparing data, consistency over time.</a:t>
            </a:r>
            <a:endParaRPr lang="en-GB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Also </a:t>
            </a:r>
            <a:r>
              <a:rPr lang="en-GB" dirty="0" err="1" smtClean="0"/>
              <a:t>req’d</a:t>
            </a:r>
            <a:r>
              <a:rPr lang="en-GB" dirty="0" smtClean="0"/>
              <a:t> for my research,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ngi</a:t>
            </a:r>
            <a:r>
              <a:rPr lang="en-GB" baseline="0" dirty="0" smtClean="0"/>
              <a:t> economical but </a:t>
            </a:r>
            <a:r>
              <a:rPr lang="en-GB" baseline="0" dirty="0" err="1" smtClean="0"/>
              <a:t>uncalibrated</a:t>
            </a:r>
            <a:r>
              <a:rPr lang="en-GB" baseline="0" dirty="0" smtClean="0"/>
              <a:t>.  Allows fusion w</a:t>
            </a:r>
            <a:endParaRPr lang="en-GB" dirty="0" smtClean="0"/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The high spatial resolution of these images enables analyses on a finer spatial scale than most satellite based platforms can provide and consequently opens up the exploitation of information such as texture, object-based features and unmixed pixel spectra that is not available or less effective in lower resolution images 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4597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: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30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These are results of our method.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ZA" altLang="en-US" baseline="0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Visual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ind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of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eff</a:t>
            </a:r>
            <a:endParaRPr lang="en-ZA" altLang="en-US" baseline="0" dirty="0" smtClean="0"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Seamlines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&amp; gradients due to </a:t>
            </a:r>
            <a:r>
              <a:rPr lang="en-ZA" altLang="en-US" baseline="0" dirty="0" err="1" smtClean="0">
                <a:latin typeface="Calibri" panose="020F0502020204030204" pitchFamily="34" charset="0"/>
                <a:ea typeface="Microsoft YaHei" panose="020B0503020204020204" pitchFamily="34" charset="-122"/>
              </a:rPr>
              <a:t>brdf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, atmospheric effects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4254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:15</a:t>
            </a:r>
          </a:p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ZA" altLang="en-US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Seamlines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 </a:t>
            </a:r>
            <a:r>
              <a:rPr lang="en-ZA" altLang="en-US" baseline="0" dirty="0" smtClean="0">
                <a:latin typeface="Calibri" panose="020F0502020204030204" pitchFamily="34" charset="0"/>
                <a:ea typeface="Microsoft YaHei" panose="020B0503020204020204" pitchFamily="34" charset="-122"/>
              </a:rPr>
              <a:t>removed</a:t>
            </a: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42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AA88525-1D30-4ED9-998D-CE7664646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78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6AB1675-35DD-44E9-B447-39690914CF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13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0D5C068-85FD-4D5B-8407-9F6A56E7FD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1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F87E38E-F8ED-4ECB-9595-BE43FA3F87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937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DA68D42-5190-42E6-96F1-B6BE67637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1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ED3D92C-D8B6-45CA-AE63-5D561018C4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46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560E973-2E37-443D-9E69-5FB7217D24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21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0657BE9-AE86-4567-AEC4-EF57AFE064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72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E16081A-7472-4A41-9E04-35A557D942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383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66DD1FB-7F6B-4700-9A01-52FA20E4BA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80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8EF5FA4-3B5F-47FC-B602-7D92B67A13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9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8F478B5-C534-467F-BE2F-88ADD3D569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759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13404DB-7C5D-44D2-8B7D-E56507A4C7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058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04FD997-B92C-4D06-97D5-BAA3D92700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890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8BED866-E621-4498-A676-63776E6528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331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4838" cy="985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19050"/>
            <a:ext cx="2890838" cy="3238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>
          <a:xfrm>
            <a:off x="7620000" y="19050"/>
            <a:ext cx="1062038" cy="323850"/>
          </a:xfrm>
        </p:spPr>
        <p:txBody>
          <a:bodyPr/>
          <a:lstStyle>
            <a:lvl1pPr>
              <a:defRPr/>
            </a:lvl1pPr>
          </a:lstStyle>
          <a:p>
            <a:fld id="{CE67B1CE-3D21-4194-9C9F-B0919FF56D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0250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50267FB-A8FF-4657-89C1-EDCF09482F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55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5890779-3F40-4F57-B263-58DC5FECFD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291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FF8E62B-928A-4D70-B64B-58F522615C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838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CB462FA-2D59-4019-B7D2-F8739E633C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880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8FA5E71-CAEE-4EE9-A6DF-65D619E8F9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442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74A207B-218F-4027-8981-EBBB999F0B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7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907CC80-6B1D-48B4-8FB0-824728AC66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782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46954FA-61CD-48AA-BB5E-6296D477B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3706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A6691D2-AF4C-4234-A862-352F22C9C6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2635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88F9A4C-248A-4BB9-ABD9-908C3F271D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37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9AAE22A-C7CA-400F-BBC1-064E34549F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15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0867FA0-E5EA-4B1C-BB2B-C5DF8E5FB4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3304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C477163-0C49-4DD7-AE26-9950B0932C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721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1248C5E-A04A-4F81-90A6-06B0D81298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334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27BC631-F01F-4796-BF70-0880C378BA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306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CA22595-CC38-4C89-B44B-876A8CE699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4268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7323C87-C533-43AE-B81C-511D205109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78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F45775D-24FB-4920-B536-9654BA89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4850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517280C-DB9C-4D48-B784-F5CBC235EE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2614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15DA644-4FFC-43F2-93F6-4CCC4C14FE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0308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D081B0F-F592-4B39-970E-1B5053A70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9981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35F0EC5-68DC-432A-9A43-C810EAB416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1296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AB0FD63-322D-40BA-8D03-80ADE572B3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794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0D81EEC-D5A2-4E30-8AA4-5C6715F492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972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8808173-7896-4FD3-85C5-D55FC63DE6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5179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5FFC17F-D1CF-4A16-A33F-E2A44E8160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539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5190228-3EB1-4192-A89B-8597DE30A3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2339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74A6434-F031-4FA7-962D-4CDBA864A6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21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43B4367-0A36-4F6D-9BE2-28FDC1400C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538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1DE2783-49A5-42C7-AD73-D02E646675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75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056EFC4-2BFD-4CC6-B7CC-0F43DB0882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9604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BE2E74F-9DFF-40BD-97B9-EDC7440C7C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4455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27A2096-D4E9-44D8-9E03-70EAA7C355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5754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4454B56-FA54-4BAB-8EFB-E1353C1781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3105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9AAC2D0-BA48-40BF-A0F5-D2118068F6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8153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22412DE-3483-4B4B-ACA1-EF99A84492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42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C6492EC-4726-4D5E-A74B-2400B3E153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71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85C16D5-5F48-4154-962D-0C492FDA06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92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2F1D65C-69EC-4A6D-A6C7-979CCED97C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62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B3B9D65-6EE7-4063-8181-91462FAE7F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81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57200" y="-3175"/>
            <a:ext cx="289083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3429000" y="-1588"/>
            <a:ext cx="4114800" cy="36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-3175"/>
            <a:ext cx="106203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E9171698-5735-4059-8F43-E0AD00B9D20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051" name="Line 3"/>
          <p:cNvSpPr>
            <a:spLocks noChangeShapeType="1"/>
          </p:cNvSpPr>
          <p:nvPr/>
        </p:nvSpPr>
        <p:spPr bwMode="auto">
          <a:xfrm>
            <a:off x="685800" y="3398838"/>
            <a:ext cx="7848600" cy="1587"/>
          </a:xfrm>
          <a:prstGeom prst="line">
            <a:avLst/>
          </a:prstGeom>
          <a:noFill/>
          <a:ln w="19080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2048DDE7-5FB8-4A31-9850-205985CA03E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731838" y="4598988"/>
            <a:ext cx="7848600" cy="1587"/>
          </a:xfrm>
          <a:prstGeom prst="line">
            <a:avLst/>
          </a:prstGeom>
          <a:noFill/>
          <a:ln w="19080">
            <a:solidFill>
              <a:srgbClr val="EEECE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27F7AFD3-F697-437A-8F0C-F6F9BA5B4B8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EEECE1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 flipH="1">
            <a:off x="4567238" y="1692275"/>
            <a:ext cx="11112" cy="4708525"/>
          </a:xfrm>
          <a:prstGeom prst="line">
            <a:avLst/>
          </a:prstGeom>
          <a:noFill/>
          <a:ln w="19080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22C0097F-E173-4EDA-90CF-7124E830A9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5123" name="Line 3"/>
          <p:cNvSpPr>
            <a:spLocks noChangeShapeType="1"/>
          </p:cNvSpPr>
          <p:nvPr/>
        </p:nvSpPr>
        <p:spPr bwMode="auto">
          <a:xfrm flipH="1">
            <a:off x="2770188" y="792163"/>
            <a:ext cx="11112" cy="5578475"/>
          </a:xfrm>
          <a:prstGeom prst="line">
            <a:avLst/>
          </a:prstGeom>
          <a:noFill/>
          <a:ln w="19080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42499E71-4796-4E9E-A1BC-B5B0EC35AA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46475"/>
            <a:ext cx="3962400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ZA" altLang="en-US" sz="36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Very High Resolution </a:t>
            </a:r>
            <a:r>
              <a:rPr lang="en-ZA" altLang="en-US" sz="36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Remote Sensing of </a:t>
            </a:r>
            <a:r>
              <a:rPr lang="en-ZA" altLang="en-US" sz="3600" b="1" dirty="0" err="1">
                <a:solidFill>
                  <a:srgbClr val="1F497D"/>
                </a:solidFill>
                <a:ea typeface="Microsoft YaHei" panose="020B0503020204020204" pitchFamily="34" charset="-122"/>
              </a:rPr>
              <a:t>Spekboom</a:t>
            </a:r>
            <a:r>
              <a:rPr lang="en-ZA" altLang="en-US" sz="36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 Canopy Cover</a:t>
            </a:r>
            <a:endParaRPr lang="en-GB" altLang="en-US" sz="3600" b="1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685800" y="3505200"/>
            <a:ext cx="36576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endParaRPr lang="en-GB" altLang="en-US" sz="2200" dirty="0">
              <a:solidFill>
                <a:srgbClr val="404040"/>
              </a:solidFill>
              <a:ea typeface="Microsoft YaHei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r>
              <a:rPr lang="en-GB" altLang="en-US" sz="2200" dirty="0" err="1">
                <a:solidFill>
                  <a:srgbClr val="404040"/>
                </a:solidFill>
                <a:ea typeface="Microsoft YaHei" panose="020B0503020204020204" pitchFamily="34" charset="-122"/>
              </a:rPr>
              <a:t>Dugal</a:t>
            </a:r>
            <a:r>
              <a:rPr lang="en-GB" altLang="en-US" sz="2200" dirty="0">
                <a:solidFill>
                  <a:srgbClr val="404040"/>
                </a:solidFill>
                <a:ea typeface="Microsoft YaHei" panose="020B0503020204020204" pitchFamily="34" charset="-122"/>
              </a:rPr>
              <a:t> </a:t>
            </a:r>
            <a:r>
              <a:rPr lang="en-GB" altLang="en-US" sz="22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Harris</a:t>
            </a:r>
            <a:r>
              <a:rPr lang="en-GB" altLang="en-US" sz="2200" baseline="300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1</a:t>
            </a:r>
          </a:p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r>
              <a:rPr lang="en-GB" altLang="en-US" sz="2200" dirty="0" err="1" smtClean="0">
                <a:solidFill>
                  <a:srgbClr val="404040"/>
                </a:solidFill>
                <a:ea typeface="Microsoft YaHei" panose="020B0503020204020204" pitchFamily="34" charset="-122"/>
              </a:rPr>
              <a:t>Adriaan</a:t>
            </a:r>
            <a:r>
              <a:rPr lang="en-GB" altLang="en-US" sz="22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 </a:t>
            </a:r>
            <a:r>
              <a:rPr lang="en-GB" altLang="en-US" sz="2200" dirty="0">
                <a:solidFill>
                  <a:srgbClr val="404040"/>
                </a:solidFill>
                <a:ea typeface="Microsoft YaHei" panose="020B0503020204020204" pitchFamily="34" charset="-122"/>
              </a:rPr>
              <a:t>Van </a:t>
            </a:r>
            <a:r>
              <a:rPr lang="en-GB" altLang="en-US" sz="22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Niekerk</a:t>
            </a:r>
            <a:r>
              <a:rPr lang="en-GB" altLang="en-US" sz="2200" baseline="300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2</a:t>
            </a:r>
          </a:p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r>
              <a:rPr lang="en-GB" altLang="en-US" sz="22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Jan Vlok</a:t>
            </a:r>
            <a:r>
              <a:rPr lang="en-GB" altLang="en-US" sz="2200" baseline="300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3</a:t>
            </a:r>
            <a:endParaRPr lang="en-ZA" altLang="en-US" sz="2200" baseline="30000" dirty="0">
              <a:solidFill>
                <a:srgbClr val="404040"/>
              </a:solidFill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GB" altLang="en-US" sz="1100" dirty="0">
                <a:solidFill>
                  <a:srgbClr val="404040"/>
                </a:solidFill>
                <a:ea typeface="Microsoft YaHei" panose="020B0503020204020204" pitchFamily="34" charset="-122"/>
              </a:rPr>
              <a:t>Department of Geography &amp; Environmental </a:t>
            </a:r>
            <a:r>
              <a:rPr lang="en-GB" altLang="en-US" sz="11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Studies, Stellenbosch University</a:t>
            </a: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ZA" sz="1100" dirty="0"/>
              <a:t>Centre for Geographical Analysis, Stellenbosch </a:t>
            </a:r>
            <a:r>
              <a:rPr lang="en-ZA" sz="1100" dirty="0" smtClean="0"/>
              <a:t>University</a:t>
            </a: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ZA" sz="1100" dirty="0"/>
              <a:t>Research Associate, Nelson Mandela Metropolitan University</a:t>
            </a:r>
            <a:endParaRPr lang="en-ZA" sz="1100" dirty="0" smtClean="0"/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endParaRPr lang="en-GB" altLang="en-US" sz="1700" dirty="0">
              <a:solidFill>
                <a:srgbClr val="404040"/>
              </a:solidFill>
              <a:ea typeface="Microsoft YaHei" panose="020B0503020204020204" pitchFamily="34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236296" y="6485532"/>
            <a:ext cx="1221904" cy="29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600"/>
              </a:spcBef>
              <a:buClrTx/>
              <a:buFontTx/>
              <a:buNone/>
            </a:pPr>
            <a:r>
              <a:rPr lang="en-GB" altLang="en-US" sz="1100" dirty="0" smtClean="0">
                <a:ea typeface="Microsoft YaHei" panose="020B0503020204020204" pitchFamily="34" charset="-122"/>
              </a:rPr>
              <a:t>[Source: J. </a:t>
            </a:r>
            <a:r>
              <a:rPr lang="en-GB" altLang="en-US" sz="1100" dirty="0" err="1" smtClean="0">
                <a:ea typeface="Microsoft YaHei" panose="020B0503020204020204" pitchFamily="34" charset="-122"/>
              </a:rPr>
              <a:t>Vlok</a:t>
            </a:r>
            <a:r>
              <a:rPr lang="en-GB" altLang="en-US" sz="1100" dirty="0" smtClean="0">
                <a:ea typeface="Microsoft YaHei" panose="020B0503020204020204" pitchFamily="34" charset="-122"/>
              </a:rPr>
              <a:t>]</a:t>
            </a:r>
            <a:endParaRPr lang="en-GB" altLang="en-US" sz="1100"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79512" y="1600200"/>
            <a:ext cx="4104456" cy="470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80975" indent="-1809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altLang="en-US" dirty="0" smtClean="0">
                <a:ea typeface="Microsoft YaHei" panose="020B0503020204020204" pitchFamily="34" charset="-122"/>
              </a:rPr>
              <a:t>10m resolution SPOT 5 level 1A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altLang="en-US" dirty="0" err="1" smtClean="0">
                <a:ea typeface="Microsoft YaHei" panose="020B0503020204020204" pitchFamily="34" charset="-122"/>
              </a:rPr>
              <a:t>Orthorectified</a:t>
            </a:r>
            <a:r>
              <a:rPr lang="en-ZA" altLang="en-US" dirty="0" smtClean="0">
                <a:ea typeface="Microsoft YaHei" panose="020B0503020204020204" pitchFamily="34" charset="-122"/>
              </a:rPr>
              <a:t> and corrected to surface reflectance using ATCOR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altLang="en-US" dirty="0" smtClean="0"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en-US" dirty="0">
              <a:ea typeface="Microsoft YaHei" panose="020B0503020204020204" pitchFamily="34" charset="-122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395536" y="404664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Calibration Results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Comparison to SPOT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36" y="1609725"/>
            <a:ext cx="4382144" cy="438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608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5" y="2260864"/>
            <a:ext cx="3800637" cy="36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15" y="2276872"/>
            <a:ext cx="3801485" cy="3600000"/>
          </a:xfrm>
          <a:prstGeom prst="rect">
            <a:avLst/>
          </a:prstGeom>
        </p:spPr>
      </p:pic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949217" y="6182761"/>
            <a:ext cx="2592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600"/>
              </a:spcBef>
              <a:buClrTx/>
              <a:buFontTx/>
              <a:buNone/>
            </a:pPr>
            <a:r>
              <a:rPr lang="en-GB" altLang="en-US" b="1" dirty="0">
                <a:ea typeface="Microsoft YaHei" panose="020B0503020204020204" pitchFamily="34" charset="-122"/>
              </a:rPr>
              <a:t>NGI </a:t>
            </a:r>
            <a:r>
              <a:rPr lang="en-GB" altLang="en-US" b="1" dirty="0" smtClean="0">
                <a:ea typeface="Microsoft YaHei" panose="020B0503020204020204" pitchFamily="34" charset="-122"/>
              </a:rPr>
              <a:t>Calibrated </a:t>
            </a:r>
            <a:r>
              <a:rPr lang="en-GB" altLang="en-US" b="1" dirty="0">
                <a:ea typeface="Microsoft YaHei" panose="020B0503020204020204" pitchFamily="34" charset="-122"/>
              </a:rPr>
              <a:t>Mosaic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160656" y="6182761"/>
            <a:ext cx="2592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600"/>
              </a:spcBef>
              <a:buClrTx/>
              <a:buFontTx/>
              <a:buNone/>
            </a:pPr>
            <a:r>
              <a:rPr lang="en-GB" altLang="en-US" b="1" dirty="0" smtClean="0">
                <a:ea typeface="Microsoft YaHei" panose="020B0503020204020204" pitchFamily="34" charset="-122"/>
              </a:rPr>
              <a:t>SPOT Surface Reflectance</a:t>
            </a:r>
            <a:endParaRPr lang="en-GB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461784" y="1412776"/>
            <a:ext cx="7859216" cy="64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Mean absolute reflectance difference of </a:t>
            </a:r>
            <a:r>
              <a:rPr lang="en-ZA" dirty="0"/>
              <a:t>3.92%</a:t>
            </a:r>
            <a:endParaRPr lang="en-GB" altLang="en-US" dirty="0">
              <a:ea typeface="Microsoft YaHei" panose="020B0503020204020204" pitchFamily="34" charset="-122"/>
            </a:endParaRP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395536" y="404664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Calibration Results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Comparison to SPOT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18235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5445224" cy="5445224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128792" y="6309320"/>
            <a:ext cx="2763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600"/>
              </a:spcBef>
              <a:buClrTx/>
              <a:buFontTx/>
              <a:buNone/>
            </a:pPr>
            <a:r>
              <a:rPr lang="en-GB" altLang="en-US" b="1" dirty="0" smtClean="0">
                <a:ea typeface="Microsoft YaHei" panose="020B0503020204020204" pitchFamily="34" charset="-122"/>
              </a:rPr>
              <a:t>NGI </a:t>
            </a:r>
            <a:r>
              <a:rPr lang="en-GB" altLang="en-US" b="1" dirty="0" err="1" smtClean="0">
                <a:ea typeface="Microsoft YaHei" panose="020B0503020204020204" pitchFamily="34" charset="-122"/>
              </a:rPr>
              <a:t>Uncalibrated</a:t>
            </a:r>
            <a:r>
              <a:rPr lang="en-GB" altLang="en-US" b="1" dirty="0" smtClean="0">
                <a:ea typeface="Microsoft YaHei" panose="020B0503020204020204" pitchFamily="34" charset="-122"/>
              </a:rPr>
              <a:t> Close-Up</a:t>
            </a:r>
            <a:endParaRPr lang="en-GB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395536" y="404664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Calibration Results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Hot-spots and Seam Lines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0902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5445224" cy="5445224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128792" y="6309320"/>
            <a:ext cx="2763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600"/>
              </a:spcBef>
              <a:buClrTx/>
              <a:buFontTx/>
              <a:buNone/>
            </a:pPr>
            <a:r>
              <a:rPr lang="en-GB" altLang="en-US" b="1" dirty="0" smtClean="0">
                <a:ea typeface="Microsoft YaHei" panose="020B0503020204020204" pitchFamily="34" charset="-122"/>
              </a:rPr>
              <a:t>NGI Calibrated Close-Up</a:t>
            </a:r>
            <a:endParaRPr lang="en-GB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395536" y="404664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Calibration Results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Hot-spots and Seam Lines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96538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Field Ground Truth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11163" y="4295775"/>
            <a:ext cx="8229600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>
                <a:ea typeface="Microsoft YaHei" panose="020B0503020204020204" pitchFamily="34" charset="-122"/>
              </a:rPr>
              <a:t>Ground </a:t>
            </a:r>
            <a:r>
              <a:rPr lang="en-GB" altLang="en-US" dirty="0" err="1">
                <a:ea typeface="Microsoft YaHei" panose="020B0503020204020204" pitchFamily="34" charset="-122"/>
              </a:rPr>
              <a:t>truthing</a:t>
            </a:r>
            <a:r>
              <a:rPr lang="en-GB" altLang="en-US" dirty="0">
                <a:ea typeface="Microsoft YaHei" panose="020B0503020204020204" pitchFamily="34" charset="-122"/>
              </a:rPr>
              <a:t> exercise conducted in collaboration with Jan </a:t>
            </a:r>
            <a:r>
              <a:rPr lang="en-GB" altLang="en-US" dirty="0" err="1">
                <a:ea typeface="Microsoft YaHei" panose="020B0503020204020204" pitchFamily="34" charset="-122"/>
              </a:rPr>
              <a:t>Vlok</a:t>
            </a:r>
            <a:r>
              <a:rPr lang="en-GB" altLang="en-US" dirty="0">
                <a:ea typeface="Microsoft YaHei" panose="020B0503020204020204" pitchFamily="34" charset="-122"/>
              </a:rPr>
              <a:t>.</a:t>
            </a:r>
          </a:p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20 </a:t>
            </a:r>
            <a:r>
              <a:rPr lang="en-GB" altLang="en-US" dirty="0">
                <a:ea typeface="Microsoft YaHei" panose="020B0503020204020204" pitchFamily="34" charset="-122"/>
              </a:rPr>
              <a:t>sites of roughly a hectare each were selected to encompass variation in geology, biome and level of degradation. </a:t>
            </a:r>
          </a:p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>
                <a:ea typeface="Microsoft YaHei" panose="020B0503020204020204" pitchFamily="34" charset="-122"/>
              </a:rPr>
              <a:t>Boundary polygons were recorded with a DGPS device.  </a:t>
            </a:r>
          </a:p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>
                <a:ea typeface="Microsoft YaHei" panose="020B0503020204020204" pitchFamily="34" charset="-122"/>
              </a:rPr>
              <a:t>Estimates of canopy cover inside the polygons were established visually and reference photos captured. 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3"/>
          <a:stretch/>
        </p:blipFill>
        <p:spPr bwMode="auto">
          <a:xfrm>
            <a:off x="4726360" y="1483798"/>
            <a:ext cx="3650878" cy="261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4104456" cy="273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68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Image Ground Truth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Ground </a:t>
            </a:r>
            <a:r>
              <a:rPr lang="en-GB" altLang="en-US" dirty="0"/>
              <a:t>truth data established by hand-labelling </a:t>
            </a:r>
            <a:r>
              <a:rPr lang="en-GB" altLang="en-US" dirty="0" smtClean="0"/>
              <a:t>polygons.  </a:t>
            </a:r>
            <a:endParaRPr lang="en-GB" altLang="en-US" dirty="0"/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46 spectral, textural and vegetation index features were evaluated.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A method of selecting features in the presence of correlation was developed and used to select a reduced set of 6 informative features.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A number of classifiers (KNN, normal Bayes, SVM, random forest, decision tree) were evaluated.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Decision tree selected as it achieved best results on field ground truth and was the second fastest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GB" alt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521200"/>
            <a:ext cx="3662680" cy="21951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43698"/>
              </p:ext>
            </p:extLst>
          </p:nvPr>
        </p:nvGraphicFramePr>
        <p:xfrm>
          <a:off x="323528" y="4653136"/>
          <a:ext cx="4474839" cy="1224136"/>
        </p:xfrm>
        <a:graphic>
          <a:graphicData uri="http://schemas.openxmlformats.org/drawingml/2006/table">
            <a:tbl>
              <a:tblPr firstRow="1" firstCol="1" bandRow="1"/>
              <a:tblGrid>
                <a:gridCol w="1008112"/>
                <a:gridCol w="781463"/>
                <a:gridCol w="895088"/>
                <a:gridCol w="895088"/>
                <a:gridCol w="895088"/>
              </a:tblGrid>
              <a:tr h="1576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Spekboom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 (%)</a:t>
                      </a:r>
                      <a:r>
                        <a:rPr lang="en-GB" sz="800" baseline="30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30103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514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30617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98.32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76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Spekboom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1491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25769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27260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94.53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31594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26283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57877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0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 (%)</a:t>
                      </a:r>
                      <a:r>
                        <a:rPr lang="en-GB" sz="800" b="1" baseline="30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95.28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98.04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76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Kappa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8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Overall Error (%)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 - 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84066"/>
              </p:ext>
            </p:extLst>
          </p:nvPr>
        </p:nvGraphicFramePr>
        <p:xfrm>
          <a:off x="5436095" y="2924944"/>
          <a:ext cx="3250705" cy="382609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72560"/>
                <a:gridCol w="336280"/>
                <a:gridCol w="784653"/>
                <a:gridCol w="728606"/>
                <a:gridCol w="728606"/>
              </a:tblGrid>
              <a:tr h="2085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en-Z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Num.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7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Ground Truth (%)</a:t>
                      </a:r>
                      <a:endParaRPr lang="en-Z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7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Classifier (%)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7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Expert (%)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Groenfontein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8.21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17.44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7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Matjiesvlei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1a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7.21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1b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31.37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67.38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85.00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73.12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65.00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70.34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35.95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12.01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25.74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5.42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Rooiberg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6.03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1.03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5.05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1.01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Grootkop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8.05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20.00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34.38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1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71.27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77.50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521"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7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MAE (SAE)</a:t>
                      </a:r>
                      <a:r>
                        <a:rPr lang="en-GB" sz="700" b="1" baseline="300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ZA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5.85% (4.65%)</a:t>
                      </a:r>
                      <a:endParaRPr lang="en-Z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GB" sz="7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17.50% (20.98%)</a:t>
                      </a:r>
                      <a:endParaRPr lang="en-Z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855" marR="5685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57200" y="1466850"/>
            <a:ext cx="8229600" cy="167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A mean absolute canopy cover error of 6% was obtained over 20 ground truth sites.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Overall the performance was surprisingly good although some sites proved problematic.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059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 - 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0"/>
            <a:ext cx="5941695" cy="4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67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 - 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0"/>
            <a:ext cx="5941695" cy="4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 - 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0"/>
            <a:ext cx="5941695" cy="4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13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179512" y="548680"/>
            <a:ext cx="8615363" cy="429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8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With thanks to</a:t>
            </a:r>
          </a:p>
          <a:p>
            <a:pPr algn="ctr">
              <a:buClrTx/>
              <a:buFontTx/>
              <a:buNone/>
            </a:pP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  <a:p>
            <a:pPr algn="ctr">
              <a:buClrTx/>
              <a:buFontTx/>
              <a:buNone/>
            </a:pPr>
            <a:r>
              <a:rPr lang="en-US" altLang="en-US" sz="2800" dirty="0" err="1">
                <a:solidFill>
                  <a:srgbClr val="1F497D"/>
                </a:solidFill>
                <a:ea typeface="Microsoft YaHei" panose="020B0503020204020204" pitchFamily="34" charset="-122"/>
              </a:rPr>
              <a:t>Gamtoos</a:t>
            </a:r>
            <a:r>
              <a:rPr lang="en-US" altLang="en-US" sz="2800" dirty="0">
                <a:solidFill>
                  <a:srgbClr val="1F497D"/>
                </a:solidFill>
                <a:ea typeface="Microsoft YaHei" panose="020B0503020204020204" pitchFamily="34" charset="-122"/>
              </a:rPr>
              <a:t> Irrigation Board via the Working for Water </a:t>
            </a:r>
            <a:r>
              <a:rPr lang="en-US" altLang="en-US" sz="2800" dirty="0" err="1">
                <a:solidFill>
                  <a:srgbClr val="1F497D"/>
                </a:solidFill>
                <a:ea typeface="Microsoft YaHei" panose="020B0503020204020204" pitchFamily="34" charset="-122"/>
              </a:rPr>
              <a:t>Programme</a:t>
            </a:r>
            <a:r>
              <a:rPr lang="en-US" altLang="en-US" sz="2800" dirty="0">
                <a:solidFill>
                  <a:srgbClr val="1F497D"/>
                </a:solidFill>
                <a:ea typeface="Microsoft YaHei" panose="020B0503020204020204" pitchFamily="34" charset="-122"/>
              </a:rPr>
              <a:t> for the Department of Environmental </a:t>
            </a:r>
            <a:r>
              <a:rPr lang="en-US" altLang="en-US" sz="28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Affairs</a:t>
            </a:r>
          </a:p>
          <a:p>
            <a:pPr algn="ctr">
              <a:buClrTx/>
              <a:buFontTx/>
              <a:buNone/>
            </a:pP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5224463"/>
            <a:ext cx="16383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8938"/>
            <a:ext cx="22955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5256213"/>
            <a:ext cx="10096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5573713"/>
            <a:ext cx="16668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5688013"/>
            <a:ext cx="1655762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 - Results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00000"/>
            <a:ext cx="5941695" cy="4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8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Classification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r="4988" b="4977"/>
          <a:stretch>
            <a:fillRect/>
          </a:stretch>
        </p:blipFill>
        <p:spPr bwMode="auto">
          <a:xfrm>
            <a:off x="1871663" y="1368425"/>
            <a:ext cx="5400675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88" r="4988" b="49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095625" y="6119813"/>
            <a:ext cx="3076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600"/>
              </a:spcBef>
              <a:buClrTx/>
              <a:buFontTx/>
              <a:buNone/>
            </a:pPr>
            <a:r>
              <a:rPr lang="en-GB" altLang="en-US" b="1">
                <a:ea typeface="Microsoft YaHei" panose="020B0503020204020204" pitchFamily="34" charset="-122"/>
              </a:rPr>
              <a:t>Classification Close-up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>
                <a:solidFill>
                  <a:srgbClr val="1F497D"/>
                </a:solidFill>
                <a:ea typeface="Microsoft YaHei" panose="020B0503020204020204" pitchFamily="34" charset="-122"/>
              </a:rPr>
              <a:t>References</a:t>
            </a:r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Eisfelder C, Kuenzer C &amp; Dech S 2012. Derivation of biomass information for semi-arid areas using remote-sensing data. International Journal of Remote Sensing 33 (9): 2937–2984.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Forsyth G, Vlok J &amp; Reyers B 2008. Retention and restoration of the biodiversity of the Little Karoo. CSIR Report No CSIR/NRE/ECO/ER/2008/0118/C. Critical Ecosystem Partnership Fund, CSIR.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Lu D 2006. The potential and challenge of remote sensing based biomass estimation. International Journal of Remote Sensing 27 (7): 1297-1328.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Marais C, Cowling RM &amp; Powell M 2009. Establishing the platform for a carbon sequestration market in South Africa: The Working for Woodlands Subtropical Thicket Restoration Programme. In XIII World Forestry Congress, 1-13. Buenos Aires, Argentina.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Mills AJ, Cowling RM, Fey M, Kerley G, Donaldson J, Sigwela A, Skowno A &amp; Rundel P 2005. Effects of goat pastoralism on ecosystem carbon storage in semiarid thicket , Eastern Cape , South Africa. Austral Ecology 30: 797-804.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Mills AJ &amp; Cowling RM 2006. Rate of carbon sequestration at two thicket restoration sites in the Eastern Cape, South Africa. Restoration Ecology 14 (1): 38-49.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Thompson M, Vlok J, Rouget M, Hoffman MT &amp; Cowling RM 2009. Mapping grazing-induced degradation in a semi-arid environment: A rapid and cost effective approach for assessment and monitoring. Environmental Management 43: 585-596.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Vlok J, Cowling RM &amp; Wolf T 2005. A vegetation map for the Little Karoo. Unpublished maps and report for a SKEP project supported by CEPF grant no 1064410304.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Chandelier L, &amp; Martinoty G 2009. A radiometric aerial triangulation for the equalization of digital aerial images and orthoimages.</a:t>
            </a:r>
            <a:r>
              <a:rPr lang="en-GB" altLang="en-US" sz="1500" i="1">
                <a:ea typeface="Microsoft YaHei" panose="020B0503020204020204" pitchFamily="34" charset="-122"/>
              </a:rPr>
              <a:t> Photogrammetric Engineering &amp; Remote Sensing</a:t>
            </a:r>
            <a:r>
              <a:rPr lang="en-GB" altLang="en-US" sz="1500">
                <a:ea typeface="Microsoft YaHei" panose="020B0503020204020204" pitchFamily="34" charset="-122"/>
              </a:rPr>
              <a:t> 75(2), 193–200.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Collings S, Caccetta P, Campbell N &amp; Wu X 2011. Empirical models for radiometric calibration of digital aerial frame mosaics. </a:t>
            </a:r>
            <a:r>
              <a:rPr lang="en-GB" altLang="en-US" sz="1500" i="1">
                <a:ea typeface="Microsoft YaHei" panose="020B0503020204020204" pitchFamily="34" charset="-122"/>
              </a:rPr>
              <a:t>IEEE Transactions on Geoscience and Remote Sensing</a:t>
            </a:r>
            <a:r>
              <a:rPr lang="en-GB" altLang="en-US" sz="1500">
                <a:ea typeface="Microsoft YaHei" panose="020B0503020204020204" pitchFamily="34" charset="-122"/>
              </a:rPr>
              <a:t> 49(7), 2573–2588.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Jain A, Duin R, &amp; Mao J 2000. Statistical pattern recognition : A review. </a:t>
            </a:r>
            <a:r>
              <a:rPr lang="en-GB" altLang="en-US" sz="1500" i="1">
                <a:ea typeface="Microsoft YaHei" panose="020B0503020204020204" pitchFamily="34" charset="-122"/>
              </a:rPr>
              <a:t>IEEE Transactions on Pattern Analysis and Machine Intelligence</a:t>
            </a:r>
            <a:r>
              <a:rPr lang="en-GB" altLang="en-US" sz="1500">
                <a:ea typeface="Microsoft YaHei" panose="020B0503020204020204" pitchFamily="34" charset="-122"/>
              </a:rPr>
              <a:t>, 22(1), 4–37.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Jiang G-M &amp; Li Z-L 2009. Cross-calibration of MSG1-SEVIRI infrared channels with Terra-MODIS channels. </a:t>
            </a:r>
            <a:r>
              <a:rPr lang="en-GB" altLang="en-US" sz="1500" i="1">
                <a:ea typeface="Microsoft YaHei" panose="020B0503020204020204" pitchFamily="34" charset="-122"/>
              </a:rPr>
              <a:t>International Journal of Remote Sensing</a:t>
            </a:r>
            <a:r>
              <a:rPr lang="en-GB" altLang="en-US" sz="1500">
                <a:ea typeface="Microsoft YaHei" panose="020B0503020204020204" pitchFamily="34" charset="-122"/>
              </a:rPr>
              <a:t> 30(3), 753–769.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Li L, Yang J &amp; Wang Y 2012. Cross-calibration of HJ-1B/CCD1 image based on Aqua/MODIS data. </a:t>
            </a:r>
            <a:r>
              <a:rPr lang="en-GB" altLang="en-US" sz="1500" i="1">
                <a:ea typeface="Microsoft YaHei" panose="020B0503020204020204" pitchFamily="34" charset="-122"/>
              </a:rPr>
              <a:t>2012 Second International Workshop on Earth Observation and Remote Sensing Applications,</a:t>
            </a:r>
            <a:r>
              <a:rPr lang="en-GB" altLang="en-US" sz="1500">
                <a:ea typeface="Microsoft YaHei" panose="020B0503020204020204" pitchFamily="34" charset="-122"/>
              </a:rPr>
              <a:t> 1–4.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Strahler A 1999 MODIS BRDF Albedo Product : Algorithm Theoretical Basis Document, 1–53.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500">
                <a:ea typeface="Microsoft YaHei" panose="020B0503020204020204" pitchFamily="34" charset="-122"/>
              </a:rPr>
              <a:t>Eisfelder C, Kuenzer C &amp; Dech S 2012. Derivation of biomass information for semi-arid areas using remote-sensing data. </a:t>
            </a:r>
            <a:r>
              <a:rPr lang="en-GB" altLang="en-US" sz="1500" i="1">
                <a:ea typeface="Microsoft YaHei" panose="020B0503020204020204" pitchFamily="34" charset="-122"/>
              </a:rPr>
              <a:t>International Journal of Remote Sensing</a:t>
            </a:r>
            <a:r>
              <a:rPr lang="en-GB" altLang="en-US" sz="1500">
                <a:ea typeface="Microsoft YaHei" panose="020B0503020204020204" pitchFamily="34" charset="-122"/>
              </a:rPr>
              <a:t> 33 (9): 2937–2984.</a:t>
            </a:r>
          </a:p>
          <a:p>
            <a:pPr>
              <a:lnSpc>
                <a:spcPct val="90000"/>
              </a:lnSpc>
              <a:spcBef>
                <a:spcPts val="375"/>
              </a:spcBef>
              <a:buClrTx/>
              <a:buSzPct val="85000"/>
              <a:buFontTx/>
              <a:buNone/>
            </a:pPr>
            <a:endParaRPr lang="en-GB" altLang="en-US" sz="1500">
              <a:ea typeface="Microsoft YaHei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ts val="375"/>
              </a:spcBef>
              <a:buClrTx/>
              <a:buSzPct val="85000"/>
              <a:buFontTx/>
              <a:buNone/>
            </a:pPr>
            <a:endParaRPr lang="en-GB" altLang="en-US" sz="150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000" dirty="0">
                <a:solidFill>
                  <a:srgbClr val="1F497D"/>
                </a:solidFill>
                <a:ea typeface="Microsoft YaHei" panose="020B0503020204020204" pitchFamily="34" charset="-122"/>
              </a:rPr>
              <a:t>Questions?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6425" cy="987425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sz="3200" b="1" dirty="0"/>
              <a:t>Background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57200" y="1340768"/>
            <a:ext cx="8229600" cy="254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>
                <a:ea typeface="Microsoft YaHei" panose="020B0503020204020204" pitchFamily="34" charset="-122"/>
              </a:rPr>
              <a:t>Restoration of degraded </a:t>
            </a:r>
            <a:r>
              <a:rPr lang="en-GB" altLang="en-US" dirty="0" err="1">
                <a:ea typeface="Microsoft YaHei" panose="020B0503020204020204" pitchFamily="34" charset="-122"/>
              </a:rPr>
              <a:t>Spekboom</a:t>
            </a:r>
            <a:r>
              <a:rPr lang="en-GB" altLang="en-US" dirty="0">
                <a:ea typeface="Microsoft YaHei" panose="020B0503020204020204" pitchFamily="34" charset="-122"/>
              </a:rPr>
              <a:t> habitat is beneficial from a number of perspectives.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err="1">
                <a:ea typeface="Microsoft YaHei" panose="020B0503020204020204" pitchFamily="34" charset="-122"/>
              </a:rPr>
              <a:t>Spekboom</a:t>
            </a:r>
            <a:r>
              <a:rPr lang="en-GB" altLang="en-US" dirty="0">
                <a:ea typeface="Microsoft YaHei" panose="020B0503020204020204" pitchFamily="34" charset="-122"/>
              </a:rPr>
              <a:t> canopy cover maps are needed to help select and monitor restoration sites.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>
                <a:ea typeface="Microsoft YaHei" panose="020B0503020204020204" pitchFamily="34" charset="-122"/>
              </a:rPr>
              <a:t>Canopy cover provides information on the level of degradation, economic feasibility and progress of restoration.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>
                <a:ea typeface="Microsoft YaHei" panose="020B0503020204020204" pitchFamily="34" charset="-122"/>
              </a:rPr>
              <a:t>There is an initiative to involve private land owners in restoration.  Canopy cover maps at 1:10000 scale are required to work at a farm level.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556" t="5587" r="336" b="41381"/>
          <a:stretch/>
        </p:blipFill>
        <p:spPr>
          <a:xfrm>
            <a:off x="2483768" y="3881314"/>
            <a:ext cx="4101519" cy="2902868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516216" y="6564907"/>
            <a:ext cx="1440160" cy="29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600"/>
              </a:spcBef>
              <a:buClrTx/>
              <a:buFontTx/>
              <a:buNone/>
            </a:pPr>
            <a:r>
              <a:rPr lang="en-GB" altLang="en-US" sz="1100" dirty="0" smtClean="0">
                <a:ea typeface="Microsoft YaHei" panose="020B0503020204020204" pitchFamily="34" charset="-122"/>
              </a:rPr>
              <a:t>[Source: M. Powell]</a:t>
            </a:r>
            <a:endParaRPr lang="en-GB" altLang="en-US" sz="1100"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Objectives</a:t>
            </a:r>
            <a:endParaRPr lang="en-US" altLang="en-US" sz="3200" b="1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 smtClean="0">
                <a:ea typeface="Microsoft YaHei" panose="020B0503020204020204" pitchFamily="34" charset="-122"/>
              </a:rPr>
              <a:t>Perform </a:t>
            </a:r>
            <a:r>
              <a:rPr lang="en-US" altLang="en-US" dirty="0">
                <a:ea typeface="Microsoft YaHei" panose="020B0503020204020204" pitchFamily="34" charset="-122"/>
              </a:rPr>
              <a:t>a field study to establish reference sites with ground truth.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>
                <a:ea typeface="Microsoft YaHei" panose="020B0503020204020204" pitchFamily="34" charset="-122"/>
              </a:rPr>
              <a:t>Source and calibrate imagery from National Geo-spatial Information (NGI).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en-US" dirty="0">
                <a:ea typeface="Microsoft YaHei" panose="020B0503020204020204" pitchFamily="34" charset="-122"/>
              </a:rPr>
              <a:t>Develop a classifier that distinguishes </a:t>
            </a:r>
            <a:r>
              <a:rPr lang="en-US" altLang="en-US" dirty="0" err="1">
                <a:ea typeface="Microsoft YaHei" panose="020B0503020204020204" pitchFamily="34" charset="-122"/>
              </a:rPr>
              <a:t>Spekboom</a:t>
            </a:r>
            <a:r>
              <a:rPr lang="en-US" altLang="en-US" dirty="0">
                <a:ea typeface="Microsoft YaHei" panose="020B0503020204020204" pitchFamily="34" charset="-122"/>
              </a:rPr>
              <a:t> from surrounding vegetation &amp;   determine </a:t>
            </a:r>
            <a:r>
              <a:rPr lang="en-US" altLang="en-US" dirty="0" err="1">
                <a:ea typeface="Microsoft YaHei" panose="020B0503020204020204" pitchFamily="34" charset="-122"/>
              </a:rPr>
              <a:t>Spekboom</a:t>
            </a:r>
            <a:r>
              <a:rPr lang="en-US" altLang="en-US" dirty="0">
                <a:ea typeface="Microsoft YaHei" panose="020B0503020204020204" pitchFamily="34" charset="-122"/>
              </a:rPr>
              <a:t> canopy cover from the classification results</a:t>
            </a:r>
            <a:r>
              <a:rPr lang="en-US" altLang="en-US" dirty="0" smtClean="0">
                <a:ea typeface="Microsoft YaHei" panose="020B0503020204020204" pitchFamily="34" charset="-122"/>
              </a:rPr>
              <a:t>.</a:t>
            </a:r>
            <a:endParaRPr lang="en-US" altLang="en-US" dirty="0"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Data\Development\Projects\MSc GeoInformatics\Docs\My Docs\Thesis\StudyAreaMap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0"/>
          <a:stretch>
            <a:fillRect/>
          </a:stretch>
        </p:blipFill>
        <p:spPr bwMode="auto">
          <a:xfrm>
            <a:off x="1043608" y="1524000"/>
            <a:ext cx="6747792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Study Area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6496" y="5445224"/>
            <a:ext cx="8216634" cy="110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600" dirty="0">
                <a:ea typeface="Microsoft YaHei" panose="020B0503020204020204" pitchFamily="34" charset="-122"/>
              </a:rPr>
              <a:t>Subtropical thicket makes up 35% of the Little Karoo of which roughly 90% is degraded to some extent. </a:t>
            </a:r>
          </a:p>
        </p:txBody>
      </p:sp>
    </p:spTree>
    <p:extLst>
      <p:ext uri="{BB962C8B-B14F-4D97-AF65-F5344CB8AC3E}">
        <p14:creationId xmlns:p14="http://schemas.microsoft.com/office/powerpoint/2010/main" val="1962204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Study Area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6624736" cy="3096344"/>
          </a:xfrm>
          <a:prstGeom prst="rect">
            <a:avLst/>
          </a:prstGeom>
        </p:spPr>
      </p:pic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395536" y="4797152"/>
            <a:ext cx="8216634" cy="175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600" dirty="0" smtClean="0">
                <a:ea typeface="Microsoft YaHei" panose="020B0503020204020204" pitchFamily="34" charset="-122"/>
              </a:rPr>
              <a:t>Relevant </a:t>
            </a:r>
            <a:r>
              <a:rPr lang="en-GB" altLang="en-US" sz="1600" dirty="0">
                <a:ea typeface="Microsoft YaHei" panose="020B0503020204020204" pitchFamily="34" charset="-122"/>
              </a:rPr>
              <a:t>studies have been performed in the area which provide useful ancillary and validation data.</a:t>
            </a:r>
          </a:p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600" dirty="0" smtClean="0">
                <a:ea typeface="Microsoft YaHei" panose="020B0503020204020204" pitchFamily="34" charset="-122"/>
              </a:rPr>
              <a:t>Area </a:t>
            </a:r>
            <a:r>
              <a:rPr lang="en-GB" altLang="en-US" sz="1600" dirty="0">
                <a:ea typeface="Microsoft YaHei" panose="020B0503020204020204" pitchFamily="34" charset="-122"/>
              </a:rPr>
              <a:t>was chosen to incorporate as much variation as possible.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57200" y="476672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Radiometric Calibration of VHR Aerial Imagery</a:t>
            </a:r>
            <a:endParaRPr lang="en-US" altLang="en-US" sz="3600" b="1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86569" y="3284984"/>
            <a:ext cx="5554960" cy="336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80975" indent="-180975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dirty="0" smtClean="0"/>
              <a:t>Atmospheric </a:t>
            </a:r>
            <a:r>
              <a:rPr lang="en-GB" dirty="0"/>
              <a:t>influences, bidirectional reflectance distribution function (BRDF) effects and sensor variations all contribute to radiometric variations in the imagery.  </a:t>
            </a:r>
            <a:endParaRPr lang="en-ZA" altLang="en-US" dirty="0">
              <a:ea typeface="Microsoft YaHei" panose="020B0503020204020204" pitchFamily="34" charset="-122"/>
            </a:endParaRPr>
          </a:p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dirty="0"/>
              <a:t>Radiometric calibration aims to reduce these unwanted variations and obtain measurement of some physical property of the surface, like reflectance.  </a:t>
            </a:r>
            <a:endParaRPr lang="en-GB" dirty="0" smtClean="0"/>
          </a:p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Existing radiometric calibration methods are complex and computationally intensive, so we developed our own.</a:t>
            </a:r>
          </a:p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177530"/>
            <a:ext cx="2993162" cy="34773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412776"/>
            <a:ext cx="8457760" cy="1264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NGI imagery was most practical </a:t>
            </a:r>
            <a:r>
              <a:rPr lang="en-ZA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source of imagery (0.5m/pixel</a:t>
            </a:r>
            <a:r>
              <a:rPr lang="en-ZA" altLang="en-US" dirty="0">
                <a:solidFill>
                  <a:schemeClr val="tx1"/>
                </a:solidFill>
                <a:ea typeface="Microsoft YaHei" panose="020B0503020204020204" pitchFamily="34" charset="-122"/>
              </a:rPr>
              <a:t>, 4 band</a:t>
            </a:r>
            <a:r>
              <a:rPr lang="en-ZA" altLang="en-US" dirty="0" smtClean="0">
                <a:solidFill>
                  <a:schemeClr val="tx1"/>
                </a:solidFill>
                <a:ea typeface="Microsoft YaHei" panose="020B0503020204020204" pitchFamily="34" charset="-122"/>
              </a:rPr>
              <a:t>) but no radiometric calibration.</a:t>
            </a:r>
            <a:endParaRPr lang="en-ZA" altLang="en-US" dirty="0">
              <a:solidFill>
                <a:schemeClr val="tx1"/>
              </a:solidFill>
              <a:ea typeface="Microsoft YaHei" panose="020B0503020204020204" pitchFamily="34" charset="-122"/>
            </a:endParaRPr>
          </a:p>
          <a:p>
            <a:pPr marL="285750" indent="-285750"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While geometric calibration techniques are well established, radiometric calibration remains a challenge</a:t>
            </a:r>
            <a:r>
              <a:rPr lang="en-GB" dirty="0" smtClean="0">
                <a:solidFill>
                  <a:schemeClr val="tx1"/>
                </a:solidFill>
              </a:rPr>
              <a:t>.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070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67544" y="389384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Calibration Results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Uncalibrated NGI Mosaic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12" y="1207008"/>
            <a:ext cx="55446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43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67544" y="401430"/>
            <a:ext cx="8229600" cy="8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Calibration Results</a:t>
            </a: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: Calibrated NGI Mosaic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36" y="1208798"/>
            <a:ext cx="55446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90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8892</TotalTime>
  <Words>2415</Words>
  <Application>Microsoft Office PowerPoint</Application>
  <PresentationFormat>On-screen Show (4:3)</PresentationFormat>
  <Paragraphs>352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Microsoft YaHei</vt:lpstr>
      <vt:lpstr>Arial</vt:lpstr>
      <vt:lpstr>Calibri</vt:lpstr>
      <vt:lpstr>Segoe UI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Very High Resolution Remote Sensing of Portulacaria afra Canopy Cover</dc:title>
  <dc:creator>Harris, Dugal</dc:creator>
  <cp:lastModifiedBy>dugalh</cp:lastModifiedBy>
  <cp:revision>190</cp:revision>
  <cp:lastPrinted>1601-01-01T00:00:00Z</cp:lastPrinted>
  <dcterms:created xsi:type="dcterms:W3CDTF">2006-08-16T00:00:00Z</dcterms:created>
  <dcterms:modified xsi:type="dcterms:W3CDTF">2016-09-20T18:48:06Z</dcterms:modified>
</cp:coreProperties>
</file>